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0" r:id="rId5"/>
    <p:sldId id="267" r:id="rId6"/>
    <p:sldId id="268" r:id="rId7"/>
    <p:sldId id="269" r:id="rId8"/>
    <p:sldId id="265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0667" autoAdjust="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0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92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612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505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599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709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46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160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02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700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0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5">
                <a:lumMod val="60000"/>
                <a:lumOff val="40000"/>
              </a:schemeClr>
            </a:gs>
            <a:gs pos="80000">
              <a:schemeClr val="accent5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DDE5-C29A-479B-B2FB-E11E992C2EC1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A3BC-4D74-4E35-9FDE-4EBFCFFCF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591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pn@savion.huji.ac.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5">
                <a:lumMod val="60000"/>
                <a:lumOff val="40000"/>
              </a:schemeClr>
            </a:gs>
            <a:gs pos="80000">
              <a:schemeClr val="accent5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>
                <a:solidFill>
                  <a:schemeClr val="bg1"/>
                </a:solidFill>
                <a:cs typeface="+mn-cs"/>
              </a:rPr>
              <a:t>גישה מרחוק למשאבי הספרייה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>
                <a:solidFill>
                  <a:schemeClr val="tx2">
                    <a:lumMod val="50000"/>
                  </a:schemeClr>
                </a:solidFill>
              </a:rPr>
              <a:t>משאבי הספרייה זמינים עבורכם מכל מקום. על מנת להשתמש בהם, עליכם להזדהות כמשתמשי האוניברסיטה דרך שירות הנקרא "סמבה".</a:t>
            </a:r>
          </a:p>
          <a:p>
            <a:endParaRPr lang="he-IL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e-IL" sz="3600" b="1" dirty="0">
                <a:solidFill>
                  <a:schemeClr val="tx2">
                    <a:lumMod val="50000"/>
                  </a:schemeClr>
                </a:solidFill>
              </a:rPr>
              <a:t>   למה צריך עוד אמצעי זיהוי? </a:t>
            </a:r>
          </a:p>
          <a:p>
            <a:r>
              <a:rPr lang="he-IL" dirty="0">
                <a:solidFill>
                  <a:schemeClr val="tx2">
                    <a:lumMod val="50000"/>
                  </a:schemeClr>
                </a:solidFill>
              </a:rPr>
              <a:t>המידע האלקטרוני מוגן בזכויות יוצרים. האוניברסיטה התחייבה לתת את המידע אך ורק למי שמשתייך לקהילת האוניברסיטה.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endParaRPr lang="he-IL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e-IL" dirty="0">
                <a:solidFill>
                  <a:schemeClr val="tx2">
                    <a:lumMod val="50000"/>
                  </a:schemeClr>
                </a:solidFill>
              </a:rPr>
              <a:t>כאשר מתחברים למחשבים הציבוריים של האוניברסיטה באמצעות שם משתמש וססמה, נהנים מגישה לכל המשאבים האלקטרוניים.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he-IL" dirty="0">
                <a:solidFill>
                  <a:schemeClr val="tx2">
                    <a:lumMod val="50000"/>
                  </a:schemeClr>
                </a:solidFill>
              </a:rPr>
              <a:t>על מנת ליהנות מגישה זו גם מהמחשבים האישיים, יש להוריד את תוכנת "סמבה" ולהקפיד להיות מחוברים לתוכנה בכל חיפוש.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3205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68760"/>
            <a:ext cx="8662737" cy="5550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4" y="105520"/>
            <a:ext cx="8229600" cy="1282154"/>
          </a:xfrm>
        </p:spPr>
        <p:txBody>
          <a:bodyPr>
            <a:noAutofit/>
          </a:bodyPr>
          <a:lstStyle/>
          <a:p>
            <a:pPr algn="r"/>
            <a:r>
              <a:rPr lang="he-IL" sz="3200" dirty="0">
                <a:solidFill>
                  <a:schemeClr val="bg1"/>
                </a:solidFill>
                <a:cs typeface="+mn-cs"/>
              </a:rPr>
              <a:t>כדי לקבל גישה למאגרי המידע  יש להירשם לשירות גישה מרחוק בדף הבית</a:t>
            </a:r>
            <a:endParaRPr lang="en-US" sz="32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7DE32F-346A-463A-8B76-E58C13400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 flipV="1">
            <a:off x="1027389" y="6005069"/>
            <a:ext cx="1095892" cy="23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4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841970"/>
            <a:ext cx="8856984" cy="5467350"/>
          </a:xfrm>
          <a:prstGeom prst="rect">
            <a:avLst/>
          </a:prstGeom>
        </p:spPr>
      </p:pic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95536" y="3284984"/>
            <a:ext cx="2406352" cy="563488"/>
          </a:xfrm>
          <a:prstGeom prst="wedgeRoundRectCallout">
            <a:avLst>
              <a:gd name="adj1" fmla="val 58198"/>
              <a:gd name="adj2" fmla="val -446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0"/>
              </a:spcBef>
            </a:pPr>
            <a:r>
              <a:rPr lang="he-IL" sz="1600" b="0" dirty="0">
                <a:solidFill>
                  <a:schemeClr val="tx2">
                    <a:lumMod val="50000"/>
                  </a:schemeClr>
                </a:solidFill>
              </a:rPr>
              <a:t>בתחילה עליכם לפתוח חשבון </a:t>
            </a:r>
            <a:r>
              <a:rPr lang="en-US" sz="1600" b="0" dirty="0">
                <a:solidFill>
                  <a:schemeClr val="tx2">
                    <a:lumMod val="50000"/>
                  </a:schemeClr>
                </a:solidFill>
              </a:rPr>
              <a:t>RA</a:t>
            </a:r>
          </a:p>
        </p:txBody>
      </p:sp>
    </p:spTree>
    <p:extLst>
      <p:ext uri="{BB962C8B-B14F-4D97-AF65-F5344CB8AC3E}">
        <p14:creationId xmlns:p14="http://schemas.microsoft.com/office/powerpoint/2010/main" val="144763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73790E-2880-4D74-BD0D-7D5E0048C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880" y="0"/>
            <a:ext cx="6434240" cy="6858000"/>
          </a:xfrm>
          <a:prstGeom prst="rect">
            <a:avLst/>
          </a:prstGeom>
        </p:spPr>
      </p:pic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4067944" y="2492896"/>
            <a:ext cx="4032447" cy="360040"/>
          </a:xfrm>
          <a:prstGeom prst="wedgeRoundRectCallout">
            <a:avLst>
              <a:gd name="adj1" fmla="val -72036"/>
              <a:gd name="adj2" fmla="val 12539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</a:pPr>
            <a:r>
              <a:rPr lang="he-IL" sz="1400" b="0" dirty="0"/>
              <a:t>1. הקלידו תעודת זהות בת 8 ספרות</a:t>
            </a:r>
            <a:endParaRPr lang="en-US" sz="1400" b="0" dirty="0"/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4374094" y="3249854"/>
            <a:ext cx="3420145" cy="322473"/>
          </a:xfrm>
          <a:prstGeom prst="wedgeRoundRectCallout">
            <a:avLst>
              <a:gd name="adj1" fmla="val -88863"/>
              <a:gd name="adj2" fmla="val 3643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</a:pPr>
            <a:r>
              <a:rPr lang="he-IL" sz="1400" b="0" dirty="0"/>
              <a:t>2. קוד אישי אותו קיבלתם בשובר התשלומים</a:t>
            </a:r>
            <a:endParaRPr lang="en-US" sz="1400" b="0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4701209" y="3933056"/>
            <a:ext cx="3255167" cy="360040"/>
          </a:xfrm>
          <a:prstGeom prst="wedgeRoundRectCallout">
            <a:avLst>
              <a:gd name="adj1" fmla="val -92117"/>
              <a:gd name="adj2" fmla="val 6143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</a:pPr>
            <a:r>
              <a:rPr lang="he-IL" sz="1400" b="0" dirty="0"/>
              <a:t>3. קוד ה-</a:t>
            </a:r>
            <a:r>
              <a:rPr lang="en-US" sz="1400" b="0" dirty="0"/>
              <a:t>Captcha</a:t>
            </a:r>
            <a:r>
              <a:rPr lang="he-IL" sz="1400" b="0" dirty="0"/>
              <a:t> הרשום מעל שדה הקלט</a:t>
            </a:r>
            <a:endParaRPr lang="en-US" sz="1400" b="0" dirty="0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67544" y="4653136"/>
            <a:ext cx="2304257" cy="1731640"/>
          </a:xfrm>
          <a:prstGeom prst="wedgeRoundRectCallout">
            <a:avLst>
              <a:gd name="adj1" fmla="val 87449"/>
              <a:gd name="adj2" fmla="val -814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</a:pPr>
            <a:r>
              <a:rPr lang="he-IL" sz="1400" b="0" dirty="0"/>
              <a:t>4. לאחר לחיצה על </a:t>
            </a:r>
            <a:r>
              <a:rPr lang="en-US" sz="1400" b="0" dirty="0"/>
              <a:t>Submit</a:t>
            </a:r>
            <a:r>
              <a:rPr lang="he-IL" sz="1400" b="0" dirty="0"/>
              <a:t> תעברו תהליך רישום קצר, שבסיומו תקבלו שם משתמש וסיסמה שאותם תצטרכו לזכור. לאחר מכן עליכם לחזור לדף הבית של הספרייה ל"גישה מרחוק".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72286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64704"/>
            <a:ext cx="8856984" cy="5467350"/>
          </a:xfrm>
          <a:prstGeom prst="rect">
            <a:avLst/>
          </a:prstGeom>
        </p:spPr>
      </p:pic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5940152" y="3140968"/>
            <a:ext cx="3024336" cy="1368152"/>
          </a:xfrm>
          <a:prstGeom prst="wedgeRoundRectCallout">
            <a:avLst>
              <a:gd name="adj1" fmla="val -73089"/>
              <a:gd name="adj2" fmla="val 10349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0"/>
              </a:spcBef>
            </a:pPr>
            <a:r>
              <a:rPr lang="he-IL" sz="1400" b="0" dirty="0"/>
              <a:t>לאחר שפתחתם חשבון </a:t>
            </a:r>
            <a:r>
              <a:rPr lang="en-US" sz="1400" b="0" dirty="0"/>
              <a:t>RA</a:t>
            </a:r>
            <a:r>
              <a:rPr lang="he-IL" sz="1400" b="0" dirty="0"/>
              <a:t> (הרישום הינו חד פעמי, ואין צורך לחזור עליו יותר), עליכם להתחבר ל-</a:t>
            </a:r>
            <a:r>
              <a:rPr lang="en-US" sz="1400" b="0" dirty="0"/>
              <a:t>Samba</a:t>
            </a:r>
            <a:r>
              <a:rPr lang="he-IL" sz="1400" b="0" dirty="0"/>
              <a:t>. </a:t>
            </a:r>
          </a:p>
          <a:p>
            <a:pPr algn="ctr" rtl="1">
              <a:spcBef>
                <a:spcPct val="0"/>
              </a:spcBef>
            </a:pPr>
            <a:r>
              <a:rPr lang="he-IL" sz="1400" dirty="0"/>
              <a:t>בשלב הראשון, היכנסו לקישור של רשות המחשוב.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2278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09" y="1684262"/>
            <a:ext cx="6227164" cy="377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4572000" y="1268760"/>
            <a:ext cx="2438933" cy="1027570"/>
          </a:xfrm>
          <a:prstGeom prst="wedgeRoundRectCallout">
            <a:avLst>
              <a:gd name="adj1" fmla="val 8753"/>
              <a:gd name="adj2" fmla="val 10756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0"/>
              </a:spcBef>
            </a:pPr>
            <a:r>
              <a:rPr lang="he-IL" sz="1400" b="0" dirty="0"/>
              <a:t>הכניסו את שם המשתמש והסיסמה שקיבלתם 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45604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75928"/>
            <a:ext cx="7704856" cy="534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5004048" y="1412776"/>
            <a:ext cx="2821508" cy="1368152"/>
          </a:xfrm>
          <a:prstGeom prst="wedgeRoundRectCallout">
            <a:avLst>
              <a:gd name="adj1" fmla="val 8753"/>
              <a:gd name="adj2" fmla="val 10756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0"/>
              </a:spcBef>
            </a:pPr>
            <a:r>
              <a:rPr lang="he-IL" sz="1400" b="0" dirty="0"/>
              <a:t>בחרו באפשרות המתאימה עבורכם, והורידו את תוכנת הסמבה למחשב האישי שלכם.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32296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b="1" dirty="0">
                <a:solidFill>
                  <a:schemeClr val="bg1"/>
                </a:solidFill>
                <a:cs typeface="+mn-cs"/>
              </a:rPr>
              <a:t>לסיכום:</a:t>
            </a:r>
            <a:endParaRPr lang="he-IL" sz="40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he-IL" dirty="0">
                <a:solidFill>
                  <a:schemeClr val="tx2">
                    <a:lumMod val="50000"/>
                  </a:schemeClr>
                </a:solidFill>
              </a:rPr>
              <a:t>באמצעות שירות "סמבה" תוכלו להתחבר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he-IL" dirty="0">
                <a:solidFill>
                  <a:schemeClr val="tx2">
                    <a:lumMod val="50000"/>
                  </a:schemeClr>
                </a:solidFill>
              </a:rPr>
              <a:t>למשאבים </a:t>
            </a:r>
            <a:r>
              <a:rPr lang="he-IL">
                <a:solidFill>
                  <a:schemeClr val="tx2">
                    <a:lumMod val="50000"/>
                  </a:schemeClr>
                </a:solidFill>
              </a:rPr>
              <a:t>האלקטרוניים מכל מקום.</a:t>
            </a:r>
            <a:endParaRPr lang="he-IL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he-IL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he-IL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e-IL" sz="2800" dirty="0">
                <a:solidFill>
                  <a:schemeClr val="tx2">
                    <a:lumMod val="50000"/>
                  </a:schemeClr>
                </a:solidFill>
              </a:rPr>
              <a:t>תמיכה טלפונית במרכזי התמיכה: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he-IL" sz="2800" dirty="0">
                <a:solidFill>
                  <a:schemeClr val="tx2">
                    <a:lumMod val="50000"/>
                  </a:schemeClr>
                </a:solidFill>
              </a:rPr>
              <a:t>02-5883450, 02-6585555</a:t>
            </a:r>
          </a:p>
          <a:p>
            <a:pPr marL="0" indent="0">
              <a:buNone/>
            </a:pPr>
            <a:r>
              <a:rPr lang="he-IL" sz="2800" dirty="0">
                <a:solidFill>
                  <a:schemeClr val="tx2">
                    <a:lumMod val="50000"/>
                  </a:schemeClr>
                </a:solidFill>
              </a:rPr>
              <a:t>תמיכה בדואר אלקטרוני: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hlinkClick r:id="rId2"/>
              </a:rPr>
              <a:t>vpn@savion.huji.ac.il</a:t>
            </a:r>
            <a:endParaRPr lang="he-IL" sz="2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e-IL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24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182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גישה מרחוק למשאבי הספרייה</vt:lpstr>
      <vt:lpstr>כדי לקבל גישה למאגרי המידע  יש להירשם לשירות גישה מרחוק בדף הבית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לסיכום: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גישה מרחוק למשאבי הספרייה</dc:title>
  <dc:creator>Owner</dc:creator>
  <cp:lastModifiedBy>Daniella Michaeli</cp:lastModifiedBy>
  <cp:revision>39</cp:revision>
  <dcterms:created xsi:type="dcterms:W3CDTF">2017-09-26T08:47:32Z</dcterms:created>
  <dcterms:modified xsi:type="dcterms:W3CDTF">2019-10-06T07:21:28Z</dcterms:modified>
</cp:coreProperties>
</file>