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67" r:id="rId3"/>
    <p:sldId id="279" r:id="rId4"/>
    <p:sldId id="280" r:id="rId5"/>
    <p:sldId id="28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7">
          <p15:clr>
            <a:srgbClr val="A4A3A4"/>
          </p15:clr>
        </p15:guide>
        <p15:guide id="2" orient="horz" pos="220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orient="horz" pos="1198">
          <p15:clr>
            <a:srgbClr val="A4A3A4"/>
          </p15:clr>
        </p15:guide>
        <p15:guide id="5" orient="horz" pos="2160">
          <p15:clr>
            <a:srgbClr val="A4A3A4"/>
          </p15:clr>
        </p15:guide>
        <p15:guide id="6" pos="5545">
          <p15:clr>
            <a:srgbClr val="A4A3A4"/>
          </p15:clr>
        </p15:guide>
        <p15:guide id="7" pos="215">
          <p15:clr>
            <a:srgbClr val="A4A3A4"/>
          </p15:clr>
        </p15:guide>
        <p15:guide id="8" pos="5204">
          <p15:clr>
            <a:srgbClr val="A4A3A4"/>
          </p15:clr>
        </p15:guide>
        <p15:guide id="9" pos="1741">
          <p15:clr>
            <a:srgbClr val="A4A3A4"/>
          </p15:clr>
        </p15:guide>
        <p15:guide id="10" pos="355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C9D4"/>
    <a:srgbClr val="87DBE9"/>
    <a:srgbClr val="A2A9AC"/>
    <a:srgbClr val="6D6E71"/>
    <a:srgbClr val="EEC567"/>
    <a:srgbClr val="E6AE23"/>
    <a:srgbClr val="9D9FA2"/>
    <a:srgbClr val="414042"/>
    <a:srgbClr val="009F4F"/>
    <a:srgbClr val="6DC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48" autoAdjust="0"/>
  </p:normalViewPr>
  <p:slideViewPr>
    <p:cSldViewPr snapToGrid="0" snapToObjects="1" showGuides="1">
      <p:cViewPr varScale="1">
        <p:scale>
          <a:sx n="114" d="100"/>
          <a:sy n="114" d="100"/>
        </p:scale>
        <p:origin x="1506" y="108"/>
      </p:cViewPr>
      <p:guideLst>
        <p:guide orient="horz" pos="4087"/>
        <p:guide orient="horz" pos="220"/>
        <p:guide orient="horz" pos="3120"/>
        <p:guide orient="horz" pos="1198"/>
        <p:guide orient="horz" pos="2160"/>
        <p:guide pos="5545"/>
        <p:guide pos="215"/>
        <p:guide pos="5204"/>
        <p:guide pos="1741"/>
        <p:guide pos="355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5F9B17E-4E90-4A92-A615-D6A3D0DFA651}" type="datetimeFigureOut">
              <a:rPr lang="he-IL" smtClean="0"/>
              <a:t>כ"א/חשון/תשפ"א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0AC0329-7200-499F-8FE4-DB60350CE88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019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AC0329-7200-499F-8FE4-DB60350CE88D}" type="slidenum">
              <a:rPr lang="he-IL" smtClean="0"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70945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591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rtl="1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609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7ABB-07EA-4840-9131-7596CD192C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93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609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7ABB-07EA-4840-9131-7596CD192C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618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cs typeface="+mn-cs"/>
              </a:defRPr>
            </a:lvl1pPr>
            <a:lvl2pPr>
              <a:defRPr>
                <a:cs typeface="+mn-cs"/>
              </a:defRPr>
            </a:lvl2pPr>
            <a:lvl3pPr>
              <a:defRPr>
                <a:cs typeface="+mn-cs"/>
              </a:defRPr>
            </a:lvl3pPr>
            <a:lvl4pPr>
              <a:defRPr>
                <a:cs typeface="+mn-cs"/>
              </a:defRPr>
            </a:lvl4pPr>
            <a:lvl5pPr>
              <a:defRPr>
                <a:cs typeface="+mn-cs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60952"/>
            <a:ext cx="2895600" cy="365125"/>
          </a:xfrm>
          <a:prstGeom prst="rect">
            <a:avLst/>
          </a:prstGeom>
        </p:spPr>
        <p:txBody>
          <a:bodyPr/>
          <a:lstStyle>
            <a:lvl1pPr algn="r" rtl="1">
              <a:defRPr>
                <a:solidFill>
                  <a:schemeClr val="tx1"/>
                </a:solidFill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>
                <a:solidFill>
                  <a:schemeClr val="tx1"/>
                </a:solidFill>
                <a:cs typeface="+mn-cs"/>
              </a:defRPr>
            </a:lvl1pPr>
          </a:lstStyle>
          <a:p>
            <a:fld id="{F3C17ABB-07EA-4840-9131-7596CD192C5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349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>
                <a:solidFill>
                  <a:schemeClr val="accent1"/>
                </a:solidFill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609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7ABB-07EA-4840-9131-7596CD192C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9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609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7ABB-07EA-4840-9131-7596CD192C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cs typeface="+mn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791200" y="63609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7ABB-07EA-4840-9131-7596CD192C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252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3609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7ABB-07EA-4840-9131-7596CD192C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28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5791200" y="63609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7ABB-07EA-4840-9131-7596CD192C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450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609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7ABB-07EA-4840-9131-7596CD192C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907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60952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C17ABB-07EA-4840-9131-7596CD192C5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8776" y="6360952"/>
            <a:ext cx="786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he-IL" dirty="0"/>
              <a:t>מספר שקופית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211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457200" rtl="1" eaLnBrk="1" latinLnBrk="0" hangingPunct="1"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n-cs"/>
        </a:defRPr>
      </a:lvl1pPr>
    </p:titleStyle>
    <p:bodyStyle>
      <a:lvl1pPr marL="342900" indent="-342900" algn="r" defTabSz="457200" rtl="1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92784" y="2160507"/>
            <a:ext cx="591252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3000" b="1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Adding reading list component to the course in Moodle </a:t>
            </a:r>
            <a:endParaRPr lang="en-US" sz="3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84738" y="4508163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  <a:latin typeface="Arial"/>
                <a:cs typeface="Arial"/>
              </a:rPr>
              <a:t>Library authority</a:t>
            </a:r>
            <a:endParaRPr lang="he-IL" b="1" dirty="0">
              <a:solidFill>
                <a:schemeClr val="bg1"/>
              </a:solidFill>
              <a:latin typeface="Arial"/>
              <a:cs typeface="Arial"/>
            </a:endParaRPr>
          </a:p>
          <a:p>
            <a:pPr algn="r"/>
            <a:r>
              <a:rPr lang="en-US" dirty="0">
                <a:solidFill>
                  <a:schemeClr val="bg1"/>
                </a:solidFill>
                <a:latin typeface="Arial"/>
                <a:cs typeface="Arial"/>
              </a:rPr>
              <a:t>2020-21</a:t>
            </a:r>
          </a:p>
        </p:txBody>
      </p:sp>
    </p:spTree>
    <p:extLst>
      <p:ext uri="{BB962C8B-B14F-4D97-AF65-F5344CB8AC3E}">
        <p14:creationId xmlns:p14="http://schemas.microsoft.com/office/powerpoint/2010/main" val="26751444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16745" y="834680"/>
            <a:ext cx="7537141" cy="2141295"/>
          </a:xfrm>
        </p:spPr>
        <p:txBody>
          <a:bodyPr>
            <a:normAutofit fontScale="90000"/>
          </a:bodyPr>
          <a:lstStyle/>
          <a:p>
            <a:pPr algn="l" rtl="0"/>
            <a:br>
              <a:rPr lang="he-IL" sz="3200" dirty="0"/>
            </a:br>
            <a:br>
              <a:rPr lang="he-IL" sz="3200" dirty="0"/>
            </a:br>
            <a:br>
              <a:rPr lang="en-US" sz="3200" dirty="0"/>
            </a:b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most courses the component “Reading list” already exists</a:t>
            </a:r>
            <a:br>
              <a:rPr lang="he-IL" sz="3200" dirty="0"/>
            </a:br>
            <a:br>
              <a:rPr lang="he-IL" sz="3200" dirty="0"/>
            </a:br>
            <a:r>
              <a:rPr lang="en-US" sz="3200" dirty="0">
                <a:latin typeface="Times New Roman" panose="02020603050405020304" pitchFamily="18" charset="0"/>
              </a:rPr>
              <a:t>If not, click “Turn editing on”</a:t>
            </a:r>
            <a:br>
              <a:rPr lang="he-IL" sz="3200" dirty="0">
                <a:latin typeface="Times New Roman" panose="02020603050405020304" pitchFamily="18" charset="0"/>
              </a:rPr>
            </a:br>
            <a:r>
              <a:rPr lang="en-US" sz="3200" dirty="0">
                <a:latin typeface="Times New Roman" panose="02020603050405020304" pitchFamily="18" charset="0"/>
              </a:rPr>
              <a:t>Click “Add an activity or resource”</a:t>
            </a:r>
            <a:br>
              <a:rPr lang="en-US" sz="3200" dirty="0">
                <a:latin typeface="Times New Roman" panose="02020603050405020304" pitchFamily="18" charset="0"/>
              </a:rPr>
            </a:br>
            <a:br>
              <a:rPr lang="en-US" sz="3200" dirty="0"/>
            </a:br>
            <a:br>
              <a:rPr lang="en-US" sz="3200" dirty="0"/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he-IL" sz="3200" dirty="0">
              <a:cs typeface="+mn-cs"/>
            </a:endParaRPr>
          </a:p>
        </p:txBody>
      </p:sp>
      <p:sp>
        <p:nvSpPr>
          <p:cNvPr id="5" name="Rectangle 10"/>
          <p:cNvSpPr/>
          <p:nvPr/>
        </p:nvSpPr>
        <p:spPr>
          <a:xfrm>
            <a:off x="7657051" y="6418923"/>
            <a:ext cx="9925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e-IL" sz="1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רשות הספריות </a:t>
            </a:r>
            <a:endParaRPr lang="en-US" sz="1000" dirty="0">
              <a:solidFill>
                <a:schemeClr val="accent3">
                  <a:lumMod val="20000"/>
                  <a:lumOff val="8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7" name="Rectangle 10"/>
          <p:cNvSpPr/>
          <p:nvPr/>
        </p:nvSpPr>
        <p:spPr>
          <a:xfrm>
            <a:off x="1631322" y="6416720"/>
            <a:ext cx="2551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e-IL" sz="10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1</a:t>
            </a:r>
            <a:endParaRPr lang="en-US" sz="1000" dirty="0">
              <a:solidFill>
                <a:schemeClr val="accent3">
                  <a:lumMod val="20000"/>
                  <a:lumOff val="8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6995796-79DB-492D-89D2-15F61E5D642F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1904" y="621526"/>
            <a:ext cx="358140" cy="426307"/>
          </a:xfrm>
          <a:prstGeom prst="rect">
            <a:avLst/>
          </a:prstGeom>
          <a:noFill/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56B8A92-588F-45A5-89F4-11B34F6011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639" y="3230649"/>
            <a:ext cx="8291744" cy="1981617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114503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E179D-D57C-406A-9EC1-402266E77C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9700" y="811530"/>
            <a:ext cx="6196013" cy="797274"/>
          </a:xfrm>
        </p:spPr>
        <p:txBody>
          <a:bodyPr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he-IL" sz="2900" dirty="0">
                <a:latin typeface="Times New Roman" panose="02020603050405020304" pitchFamily="18" charset="0"/>
              </a:rPr>
              <a:t>Choose the icon Leganto </a:t>
            </a: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A3EB9A28-FCCF-4D37-B6D6-D00A0F22D567}"/>
              </a:ext>
            </a:extLst>
          </p:cNvPr>
          <p:cNvSpPr/>
          <p:nvPr/>
        </p:nvSpPr>
        <p:spPr>
          <a:xfrm>
            <a:off x="1631322" y="6416720"/>
            <a:ext cx="2551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DD31784-BB52-44EE-B560-711C28B323B3}"/>
              </a:ext>
            </a:extLst>
          </p:cNvPr>
          <p:cNvSpPr txBox="1"/>
          <p:nvPr/>
        </p:nvSpPr>
        <p:spPr>
          <a:xfrm>
            <a:off x="2286000" y="32443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he-IL" sz="18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רשות הספריות </a:t>
            </a:r>
            <a:endParaRPr lang="en-US" sz="1800" dirty="0">
              <a:solidFill>
                <a:schemeClr val="accent3">
                  <a:lumMod val="20000"/>
                  <a:lumOff val="8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15" name="Rectangle 10">
            <a:extLst>
              <a:ext uri="{FF2B5EF4-FFF2-40B4-BE49-F238E27FC236}">
                <a16:creationId xmlns:a16="http://schemas.microsoft.com/office/drawing/2014/main" id="{88F0332D-CFB6-4D2A-B5BA-9CDE9914C908}"/>
              </a:ext>
            </a:extLst>
          </p:cNvPr>
          <p:cNvSpPr/>
          <p:nvPr/>
        </p:nvSpPr>
        <p:spPr>
          <a:xfrm>
            <a:off x="7657051" y="6418923"/>
            <a:ext cx="9925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e-IL" sz="1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רשות הספריות </a:t>
            </a:r>
            <a:endParaRPr lang="en-US" sz="1000" dirty="0">
              <a:solidFill>
                <a:schemeClr val="accent3">
                  <a:lumMod val="20000"/>
                  <a:lumOff val="8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1025" name="Picture 12">
            <a:extLst>
              <a:ext uri="{FF2B5EF4-FFF2-40B4-BE49-F238E27FC236}">
                <a16:creationId xmlns:a16="http://schemas.microsoft.com/office/drawing/2014/main" id="{D4BBC65C-EEC5-48E0-9B93-FB2D1A342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734" y="1048009"/>
            <a:ext cx="374342" cy="44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BD9C0C0-D6CA-472D-8831-DA7E68F52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6381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he-IL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he-I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0765F0-97B0-4A12-94FB-273D7A7C1E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2037" y="1742172"/>
            <a:ext cx="7019925" cy="410527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966230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E808BA-E756-4F87-90AA-9C8A98430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06026"/>
            <a:ext cx="8192430" cy="801413"/>
          </a:xfrm>
        </p:spPr>
        <p:txBody>
          <a:bodyPr>
            <a:normAutofit fontScale="90000"/>
          </a:bodyPr>
          <a:lstStyle/>
          <a:p>
            <a:pPr algn="l" rtl="0"/>
            <a:b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In the field “Activity name” enter the reading list name of your choice,</a:t>
            </a:r>
            <a:b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3200" dirty="0">
                <a:latin typeface="Times New Roman" panose="02020603050405020304" pitchFamily="18" charset="0"/>
                <a:cs typeface="Arial" panose="020B0604020202020204" pitchFamily="34" charset="0"/>
              </a:rPr>
              <a:t>and click “Save and return to course”</a:t>
            </a:r>
            <a:endParaRPr lang="he-IL" sz="3200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EEC3EF2F-27E2-4A2F-AD28-B22E4B7B9C2D}"/>
              </a:ext>
            </a:extLst>
          </p:cNvPr>
          <p:cNvSpPr/>
          <p:nvPr/>
        </p:nvSpPr>
        <p:spPr>
          <a:xfrm>
            <a:off x="1631322" y="6416720"/>
            <a:ext cx="2551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3</a:t>
            </a:r>
          </a:p>
        </p:txBody>
      </p:sp>
      <p:sp>
        <p:nvSpPr>
          <p:cNvPr id="9" name="Rectangle 10">
            <a:extLst>
              <a:ext uri="{FF2B5EF4-FFF2-40B4-BE49-F238E27FC236}">
                <a16:creationId xmlns:a16="http://schemas.microsoft.com/office/drawing/2014/main" id="{5C598F9B-F9BD-425B-8B6D-7F0680684413}"/>
              </a:ext>
            </a:extLst>
          </p:cNvPr>
          <p:cNvSpPr/>
          <p:nvPr/>
        </p:nvSpPr>
        <p:spPr>
          <a:xfrm>
            <a:off x="7657051" y="6418923"/>
            <a:ext cx="9925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e-IL" sz="1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רשות הספריות </a:t>
            </a:r>
            <a:endParaRPr lang="en-US" sz="1000" dirty="0">
              <a:solidFill>
                <a:schemeClr val="accent3">
                  <a:lumMod val="20000"/>
                  <a:lumOff val="8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EC2A5F8C-C987-40C7-8F3C-79D361D951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1511" y="2037056"/>
            <a:ext cx="6758897" cy="4089107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93060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0">
            <a:extLst>
              <a:ext uri="{FF2B5EF4-FFF2-40B4-BE49-F238E27FC236}">
                <a16:creationId xmlns:a16="http://schemas.microsoft.com/office/drawing/2014/main" id="{990F666D-6892-4556-843D-FE73BD53E97F}"/>
              </a:ext>
            </a:extLst>
          </p:cNvPr>
          <p:cNvSpPr/>
          <p:nvPr/>
        </p:nvSpPr>
        <p:spPr>
          <a:xfrm>
            <a:off x="1631322" y="6416720"/>
            <a:ext cx="25519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00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4</a:t>
            </a:r>
          </a:p>
        </p:txBody>
      </p:sp>
      <p:sp>
        <p:nvSpPr>
          <p:cNvPr id="18" name="Rectangle 10">
            <a:extLst>
              <a:ext uri="{FF2B5EF4-FFF2-40B4-BE49-F238E27FC236}">
                <a16:creationId xmlns:a16="http://schemas.microsoft.com/office/drawing/2014/main" id="{6490EAE0-16AA-4D19-9C4E-DE5E6DF6AA64}"/>
              </a:ext>
            </a:extLst>
          </p:cNvPr>
          <p:cNvSpPr/>
          <p:nvPr/>
        </p:nvSpPr>
        <p:spPr>
          <a:xfrm>
            <a:off x="7657051" y="6418923"/>
            <a:ext cx="99257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he-IL" sz="1000" b="1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"/>
                <a:cs typeface="Arial"/>
              </a:rPr>
              <a:t>רשות הספריות </a:t>
            </a:r>
            <a:endParaRPr lang="en-US" sz="1000" dirty="0">
              <a:solidFill>
                <a:schemeClr val="accent3">
                  <a:lumMod val="20000"/>
                  <a:lumOff val="80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5A16DBB-C9E1-4A4F-993E-B07C42FAD0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640" y="1111275"/>
            <a:ext cx="4655762" cy="2079324"/>
          </a:xfrm>
          <a:prstGeom prst="rect">
            <a:avLst/>
          </a:prstGeom>
          <a:solidFill>
            <a:schemeClr val="accent1"/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2CA4E1B-7FB0-415B-B237-BEDCBC8CD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4517" y="3325137"/>
            <a:ext cx="6300133" cy="295924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0" name="Title 12">
            <a:extLst>
              <a:ext uri="{FF2B5EF4-FFF2-40B4-BE49-F238E27FC236}">
                <a16:creationId xmlns:a16="http://schemas.microsoft.com/office/drawing/2014/main" id="{E4B5E1D3-723A-4767-849C-923D70191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3123" y="249471"/>
            <a:ext cx="7713677" cy="1143000"/>
          </a:xfrm>
        </p:spPr>
        <p:txBody>
          <a:bodyPr>
            <a:normAutofit fontScale="90000"/>
          </a:bodyPr>
          <a:lstStyle/>
          <a:p>
            <a:pPr algn="l" rtl="0"/>
            <a:r>
              <a:rPr lang="en-US" sz="3200" dirty="0">
                <a:latin typeface="Times New Roman" panose="02020603050405020304" pitchFamily="18" charset="0"/>
                <a:cs typeface="Arial" panose="020B0604020202020204" pitchFamily="34" charset="0"/>
              </a:rPr>
              <a:t>By clicking on the link, you can open the reading list and edit it </a:t>
            </a:r>
            <a:b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6596747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התאמה אישית 4">
      <a:dk1>
        <a:srgbClr val="000000"/>
      </a:dk1>
      <a:lt1>
        <a:srgbClr val="FFFFFF"/>
      </a:lt1>
      <a:dk2>
        <a:srgbClr val="FFFFFF"/>
      </a:dk2>
      <a:lt2>
        <a:srgbClr val="0F4049"/>
      </a:lt2>
      <a:accent1>
        <a:srgbClr val="1C6775"/>
      </a:accent1>
      <a:accent2>
        <a:srgbClr val="818984"/>
      </a:accent2>
      <a:accent3>
        <a:srgbClr val="185051"/>
      </a:accent3>
      <a:accent4>
        <a:srgbClr val="ABAF98"/>
      </a:accent4>
      <a:accent5>
        <a:srgbClr val="FFFFFF"/>
      </a:accent5>
      <a:accent6>
        <a:srgbClr val="1C6775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14956</TotalTime>
  <Words>114</Words>
  <Application>Microsoft Office PowerPoint</Application>
  <PresentationFormat>On-screen Show (4:3)</PresentationFormat>
  <Paragraphs>18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PowerPoint Presentation</vt:lpstr>
      <vt:lpstr>   In most courses the component “Reading list” already exists  If not, click “Turn editing on” Click “Add an activity or resource”     </vt:lpstr>
      <vt:lpstr>Choose the icon Leganto </vt:lpstr>
      <vt:lpstr> In the field “Activity name” enter the reading list name of your choice, and click “Save and return to course”</vt:lpstr>
      <vt:lpstr>By clicking on the link, you can open the reading list and edit it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Sandra</dc:creator>
  <cp:lastModifiedBy>Marina Shneiderman</cp:lastModifiedBy>
  <cp:revision>89</cp:revision>
  <dcterms:created xsi:type="dcterms:W3CDTF">2015-02-25T21:36:04Z</dcterms:created>
  <dcterms:modified xsi:type="dcterms:W3CDTF">2020-11-08T17:31:12Z</dcterms:modified>
</cp:coreProperties>
</file>